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44"/>
  </p:notesMasterIdLst>
  <p:handoutMasterIdLst>
    <p:handoutMasterId r:id="rId45"/>
  </p:handoutMasterIdLst>
  <p:sldIdLst>
    <p:sldId id="258" r:id="rId7"/>
    <p:sldId id="443" r:id="rId8"/>
    <p:sldId id="355" r:id="rId9"/>
    <p:sldId id="356" r:id="rId10"/>
    <p:sldId id="410" r:id="rId11"/>
    <p:sldId id="413" r:id="rId12"/>
    <p:sldId id="411" r:id="rId13"/>
    <p:sldId id="412" r:id="rId14"/>
    <p:sldId id="415" r:id="rId15"/>
    <p:sldId id="416" r:id="rId16"/>
    <p:sldId id="440" r:id="rId17"/>
    <p:sldId id="417" r:id="rId18"/>
    <p:sldId id="418" r:id="rId19"/>
    <p:sldId id="419" r:id="rId20"/>
    <p:sldId id="439" r:id="rId21"/>
    <p:sldId id="409" r:id="rId22"/>
    <p:sldId id="429" r:id="rId23"/>
    <p:sldId id="430" r:id="rId24"/>
    <p:sldId id="431" r:id="rId25"/>
    <p:sldId id="432" r:id="rId26"/>
    <p:sldId id="435" r:id="rId27"/>
    <p:sldId id="436" r:id="rId28"/>
    <p:sldId id="433" r:id="rId29"/>
    <p:sldId id="437" r:id="rId30"/>
    <p:sldId id="441" r:id="rId31"/>
    <p:sldId id="438" r:id="rId32"/>
    <p:sldId id="394" r:id="rId33"/>
    <p:sldId id="407" r:id="rId34"/>
    <p:sldId id="398" r:id="rId35"/>
    <p:sldId id="406" r:id="rId36"/>
    <p:sldId id="404" r:id="rId37"/>
    <p:sldId id="428" r:id="rId38"/>
    <p:sldId id="399" r:id="rId39"/>
    <p:sldId id="400" r:id="rId40"/>
    <p:sldId id="401" r:id="rId41"/>
    <p:sldId id="442" r:id="rId42"/>
    <p:sldId id="402"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443"/>
            <p14:sldId id="355"/>
            <p14:sldId id="356"/>
            <p14:sldId id="410"/>
            <p14:sldId id="413"/>
            <p14:sldId id="411"/>
            <p14:sldId id="412"/>
            <p14:sldId id="415"/>
            <p14:sldId id="416"/>
            <p14:sldId id="440"/>
            <p14:sldId id="417"/>
            <p14:sldId id="418"/>
            <p14:sldId id="419"/>
            <p14:sldId id="439"/>
            <p14:sldId id="409"/>
            <p14:sldId id="429"/>
            <p14:sldId id="430"/>
            <p14:sldId id="431"/>
            <p14:sldId id="432"/>
            <p14:sldId id="435"/>
            <p14:sldId id="436"/>
            <p14:sldId id="433"/>
            <p14:sldId id="437"/>
            <p14:sldId id="441"/>
            <p14:sldId id="438"/>
            <p14:sldId id="394"/>
            <p14:sldId id="407"/>
            <p14:sldId id="398"/>
            <p14:sldId id="406"/>
            <p14:sldId id="404"/>
            <p14:sldId id="428"/>
            <p14:sldId id="399"/>
            <p14:sldId id="400"/>
            <p14:sldId id="401"/>
            <p14:sldId id="442"/>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6323" autoAdjust="0"/>
  </p:normalViewPr>
  <p:slideViewPr>
    <p:cSldViewPr>
      <p:cViewPr varScale="1">
        <p:scale>
          <a:sx n="69" d="100"/>
          <a:sy n="69" d="100"/>
        </p:scale>
        <p:origin x="288" y="32"/>
      </p:cViewPr>
      <p:guideLst/>
    </p:cSldViewPr>
  </p:slideViewPr>
  <p:outlineViewPr>
    <p:cViewPr>
      <p:scale>
        <a:sx n="33" d="100"/>
        <a:sy n="33" d="100"/>
      </p:scale>
      <p:origin x="0" y="-919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11/6/2015 8:39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11/6/2015 8:39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If you’re looking for something a little bit</a:t>
            </a:r>
            <a:r>
              <a:rPr lang="en-US" baseline="0" dirty="0" smtClean="0"/>
              <a:t> more hands-on and you don’t mind doing some programing, Ben Fry wrote a book called “Visualizing Data” in which he walks through several code-complete visualizations using a number of different data sets and techniques. </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34</a:t>
            </a:fld>
            <a:endParaRPr lang="en-US"/>
          </a:p>
        </p:txBody>
      </p:sp>
    </p:spTree>
    <p:extLst>
      <p:ext uri="{BB962C8B-B14F-4D97-AF65-F5344CB8AC3E}">
        <p14:creationId xmlns:p14="http://schemas.microsoft.com/office/powerpoint/2010/main" val="55085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if you just have a passing interest in data visualization, but you want to see more cool stuff, check out Nathan </a:t>
            </a:r>
            <a:r>
              <a:rPr lang="en-US" baseline="0" dirty="0" err="1" smtClean="0"/>
              <a:t>Yau’s</a:t>
            </a:r>
            <a:r>
              <a:rPr lang="en-US" baseline="0" dirty="0" smtClean="0"/>
              <a:t> blog “Flowing Data”. </a:t>
            </a:r>
            <a:r>
              <a:rPr lang="en-US" baseline="0" dirty="0" err="1" smtClean="0"/>
              <a:t>Yau</a:t>
            </a:r>
            <a:r>
              <a:rPr lang="en-US" baseline="0" dirty="0" smtClean="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35</a:t>
            </a:fld>
            <a:endParaRPr lang="en-US"/>
          </a:p>
        </p:txBody>
      </p:sp>
    </p:spTree>
    <p:extLst>
      <p:ext uri="{BB962C8B-B14F-4D97-AF65-F5344CB8AC3E}">
        <p14:creationId xmlns:p14="http://schemas.microsoft.com/office/powerpoint/2010/main" val="156158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if you just have a passing interest in data visualization, but you want to see more cool stuff, check out Nathan </a:t>
            </a:r>
            <a:r>
              <a:rPr lang="en-US" baseline="0" dirty="0" err="1" smtClean="0"/>
              <a:t>Yau’s</a:t>
            </a:r>
            <a:r>
              <a:rPr lang="en-US" baseline="0" dirty="0" smtClean="0"/>
              <a:t> blog “Flowing Data”. </a:t>
            </a:r>
            <a:r>
              <a:rPr lang="en-US" baseline="0" dirty="0" err="1" smtClean="0"/>
              <a:t>Yau</a:t>
            </a:r>
            <a:r>
              <a:rPr lang="en-US" baseline="0" dirty="0" smtClean="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36</a:t>
            </a:fld>
            <a:endParaRPr lang="en-US"/>
          </a:p>
        </p:txBody>
      </p:sp>
    </p:spTree>
    <p:extLst>
      <p:ext uri="{BB962C8B-B14F-4D97-AF65-F5344CB8AC3E}">
        <p14:creationId xmlns:p14="http://schemas.microsoft.com/office/powerpoint/2010/main" val="203201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The O’Reilly book “Beautiful Visualization” is a compilation of visualization topics and techniques from over a dozen leaders in the field.</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37</a:t>
            </a:fld>
            <a:endParaRPr lang="en-US"/>
          </a:p>
        </p:txBody>
      </p:sp>
    </p:spTree>
    <p:extLst>
      <p:ext uri="{BB962C8B-B14F-4D97-AF65-F5344CB8AC3E}">
        <p14:creationId xmlns:p14="http://schemas.microsoft.com/office/powerpoint/2010/main" val="115542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69650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77495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95637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91113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 if you’d like</a:t>
            </a:r>
            <a:r>
              <a:rPr lang="en-US" baseline="0" dirty="0" smtClean="0"/>
              <a:t> to know more about visualization, here are a couple of recommendations. First in line is Edward </a:t>
            </a:r>
            <a:r>
              <a:rPr lang="en-US" baseline="0" dirty="0" err="1" smtClean="0"/>
              <a:t>Tufte</a:t>
            </a:r>
            <a:r>
              <a:rPr lang="en-US" baseline="0" dirty="0" smtClean="0"/>
              <a:t>. </a:t>
            </a:r>
            <a:r>
              <a:rPr lang="en-US" baseline="0" dirty="0" err="1" smtClean="0"/>
              <a:t>Tufte</a:t>
            </a:r>
            <a:r>
              <a:rPr lang="en-US" baseline="0" dirty="0" smtClean="0"/>
              <a:t> is considered the leader in information visualization literature. If you’re more interested in discussion over hundreds of examples and a more academic approach to the topic, this is the way to go.</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33</a:t>
            </a:fld>
            <a:endParaRPr lang="en-US"/>
          </a:p>
        </p:txBody>
      </p:sp>
    </p:spTree>
    <p:extLst>
      <p:ext uri="{BB962C8B-B14F-4D97-AF65-F5344CB8AC3E}">
        <p14:creationId xmlns:p14="http://schemas.microsoft.com/office/powerpoint/2010/main" val="3320536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630862"/>
            <a:ext cx="9142098" cy="10550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3" name="TextBox 2"/>
          <p:cNvSpPr txBox="1"/>
          <p:nvPr userDrawn="1"/>
        </p:nvSpPr>
        <p:spPr>
          <a:xfrm>
            <a:off x="-106363" y="6316662"/>
            <a:ext cx="5334000" cy="726353"/>
          </a:xfrm>
          <a:prstGeom prst="rect">
            <a:avLst/>
          </a:prstGeom>
          <a:noFill/>
        </p:spPr>
        <p:txBody>
          <a:bodyPr wrap="square" lIns="182880" tIns="146304" rIns="182880" bIns="146304" rtlCol="0">
            <a:spAutoFit/>
          </a:bodyPr>
          <a:lstStyle/>
          <a:p>
            <a:r>
              <a:rPr lang="en-US" sz="1400" dirty="0" smtClean="0">
                <a:solidFill>
                  <a:schemeClr val="tx1">
                    <a:lumMod val="75000"/>
                  </a:schemeClr>
                </a:solidFill>
              </a:rPr>
              <a:t>@</a:t>
            </a:r>
            <a:r>
              <a:rPr lang="en-US" sz="1400" dirty="0" err="1" smtClean="0">
                <a:solidFill>
                  <a:schemeClr val="tx1">
                    <a:lumMod val="75000"/>
                  </a:schemeClr>
                </a:solidFill>
              </a:rPr>
              <a:t>LaurenC_Lux</a:t>
            </a:r>
            <a:endParaRPr lang="en-US" sz="1400" dirty="0" smtClean="0">
              <a:solidFill>
                <a:schemeClr val="tx1">
                  <a:lumMod val="75000"/>
                </a:schemeClr>
              </a:solidFill>
            </a:endParaRPr>
          </a:p>
          <a:p>
            <a:r>
              <a:rPr lang="en-US" sz="1400" dirty="0" smtClean="0">
                <a:solidFill>
                  <a:schemeClr val="tx1">
                    <a:lumMod val="75000"/>
                  </a:schemeClr>
                </a:solidFill>
              </a:rPr>
              <a:t>lluxenburg@wparesearch.com</a:t>
            </a:r>
            <a:endParaRPr lang="en-US" sz="1400" dirty="0">
              <a:solidFill>
                <a:schemeClr val="tx1">
                  <a:lumMod val="75000"/>
                </a:schemeClr>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6.jpeg"/><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28.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4: Tell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
        <p:nvSpPr>
          <p:cNvPr id="4" name="Text Placeholder 3"/>
          <p:cNvSpPr>
            <a:spLocks noGrp="1"/>
          </p:cNvSpPr>
          <p:nvPr>
            <p:ph type="body" sz="quarter" idx="12"/>
          </p:nvPr>
        </p:nvSpPr>
        <p:spPr>
          <a:xfrm>
            <a:off x="274702" y="6994525"/>
            <a:ext cx="9142098" cy="1055009"/>
          </a:xfrm>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000999" cy="4801314"/>
          </a:xfrm>
        </p:spPr>
        <p:txBody>
          <a:bodyPr/>
          <a:lstStyle/>
          <a:p>
            <a:pPr marL="0" indent="0">
              <a:buNone/>
            </a:pPr>
            <a:r>
              <a:rPr lang="en-US" dirty="0" smtClean="0"/>
              <a:t>Keep to one font family</a:t>
            </a:r>
          </a:p>
          <a:p>
            <a:pPr marL="0" indent="0">
              <a:buNone/>
            </a:pPr>
            <a:r>
              <a:rPr lang="en-US" dirty="0"/>
              <a:t>	</a:t>
            </a:r>
            <a:endParaRPr lang="en-US" dirty="0" smtClean="0"/>
          </a:p>
          <a:p>
            <a:pPr marL="0" indent="0">
              <a:buNone/>
            </a:pPr>
            <a:r>
              <a:rPr lang="en-US" dirty="0"/>
              <a:t>	</a:t>
            </a:r>
            <a:r>
              <a:rPr lang="en-US" dirty="0" smtClean="0"/>
              <a:t>Helvetica (on Mac)</a:t>
            </a:r>
          </a:p>
          <a:p>
            <a:pPr marL="0" indent="0">
              <a:buNone/>
            </a:pPr>
            <a:r>
              <a:rPr lang="en-US" dirty="0"/>
              <a:t>	</a:t>
            </a:r>
            <a:r>
              <a:rPr lang="en-US" dirty="0" smtClean="0"/>
              <a:t>Segoe (on Windows)</a:t>
            </a:r>
          </a:p>
          <a:p>
            <a:pPr marL="0" indent="0">
              <a:buNone/>
            </a:pPr>
            <a:endParaRPr lang="en-US" dirty="0"/>
          </a:p>
          <a:p>
            <a:pPr marL="0" indent="0">
              <a:buNone/>
            </a:pPr>
            <a:r>
              <a:rPr lang="en-US" dirty="0" smtClean="0"/>
              <a:t>Handwriting fonts </a:t>
            </a:r>
          </a:p>
          <a:p>
            <a:pPr marL="0" indent="0">
              <a:buNone/>
            </a:pPr>
            <a:r>
              <a:rPr lang="en-US" dirty="0" smtClean="0"/>
              <a:t>	http</a:t>
            </a:r>
            <a:r>
              <a:rPr lang="en-US" dirty="0"/>
              <a:t>://www.yourfonts.com/</a:t>
            </a:r>
            <a:endParaRPr lang="en-US" dirty="0" smtClean="0"/>
          </a:p>
        </p:txBody>
      </p:sp>
      <p:sp>
        <p:nvSpPr>
          <p:cNvPr id="3" name="Title 2"/>
          <p:cNvSpPr>
            <a:spLocks noGrp="1"/>
          </p:cNvSpPr>
          <p:nvPr>
            <p:ph type="title"/>
          </p:nvPr>
        </p:nvSpPr>
        <p:spPr/>
        <p:txBody>
          <a:bodyPr/>
          <a:lstStyle/>
          <a:p>
            <a:r>
              <a:rPr lang="en-US" dirty="0" smtClean="0"/>
              <a:t>Text - fonts</a:t>
            </a:r>
            <a:endParaRPr lang="en-US" dirty="0"/>
          </a:p>
        </p:txBody>
      </p:sp>
      <p:pic>
        <p:nvPicPr>
          <p:cNvPr id="4" name="Picture 3"/>
          <p:cNvPicPr>
            <a:picLocks noChangeAspect="1"/>
          </p:cNvPicPr>
          <p:nvPr/>
        </p:nvPicPr>
        <p:blipFill>
          <a:blip r:embed="rId2"/>
          <a:stretch>
            <a:fillRect/>
          </a:stretch>
        </p:blipFill>
        <p:spPr>
          <a:xfrm>
            <a:off x="8351837" y="1212849"/>
            <a:ext cx="3670434" cy="5228131"/>
          </a:xfrm>
          <a:prstGeom prst="rect">
            <a:avLst/>
          </a:prstGeom>
        </p:spPr>
      </p:pic>
    </p:spTree>
    <p:extLst>
      <p:ext uri="{BB962C8B-B14F-4D97-AF65-F5344CB8AC3E}">
        <p14:creationId xmlns:p14="http://schemas.microsoft.com/office/powerpoint/2010/main" val="93845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229599" cy="3447098"/>
          </a:xfrm>
        </p:spPr>
        <p:txBody>
          <a:bodyPr/>
          <a:lstStyle/>
          <a:p>
            <a:pPr marL="0" indent="0">
              <a:buNone/>
            </a:pPr>
            <a:r>
              <a:rPr lang="en-US" dirty="0" smtClean="0"/>
              <a:t>Identify Fonts</a:t>
            </a:r>
          </a:p>
          <a:p>
            <a:pPr marL="0" indent="0">
              <a:buNone/>
            </a:pPr>
            <a:r>
              <a:rPr lang="en-US" dirty="0"/>
              <a:t>	</a:t>
            </a:r>
            <a:r>
              <a:rPr lang="en-US" dirty="0" smtClean="0"/>
              <a:t>http://myfonts.com/whatthefont</a:t>
            </a:r>
            <a:endParaRPr lang="en-US" dirty="0"/>
          </a:p>
          <a:p>
            <a:pPr marL="0" indent="0">
              <a:buNone/>
            </a:pPr>
            <a:endParaRPr lang="en-US" dirty="0" smtClean="0"/>
          </a:p>
          <a:p>
            <a:pPr marL="0" indent="0">
              <a:buNone/>
            </a:pPr>
            <a:r>
              <a:rPr lang="en-US" dirty="0" smtClean="0">
                <a:latin typeface="MatthiasFont" panose="03000000000000000000" pitchFamily="66" charset="0"/>
              </a:rPr>
              <a:t>Handwriting fonts </a:t>
            </a:r>
          </a:p>
          <a:p>
            <a:pPr marL="0" indent="0">
              <a:buNone/>
            </a:pPr>
            <a:r>
              <a:rPr lang="en-US" dirty="0" smtClean="0">
                <a:latin typeface="MatthiasFont" panose="03000000000000000000" pitchFamily="66" charset="0"/>
              </a:rPr>
              <a:t>	http</a:t>
            </a:r>
            <a:r>
              <a:rPr lang="en-US" dirty="0">
                <a:latin typeface="MatthiasFont" panose="03000000000000000000" pitchFamily="66" charset="0"/>
              </a:rPr>
              <a:t>://www.yourfonts.com/</a:t>
            </a:r>
            <a:endParaRPr lang="en-US" dirty="0" smtClean="0">
              <a:latin typeface="MatthiasFont" panose="03000000000000000000" pitchFamily="66" charset="0"/>
            </a:endParaRPr>
          </a:p>
        </p:txBody>
      </p:sp>
      <p:sp>
        <p:nvSpPr>
          <p:cNvPr id="3" name="Title 2"/>
          <p:cNvSpPr>
            <a:spLocks noGrp="1"/>
          </p:cNvSpPr>
          <p:nvPr>
            <p:ph type="title"/>
          </p:nvPr>
        </p:nvSpPr>
        <p:spPr/>
        <p:txBody>
          <a:bodyPr/>
          <a:lstStyle/>
          <a:p>
            <a:r>
              <a:rPr lang="en-US" dirty="0" smtClean="0"/>
              <a:t>Text - fonts</a:t>
            </a:r>
            <a:endParaRPr lang="en-US" dirty="0"/>
          </a:p>
        </p:txBody>
      </p:sp>
    </p:spTree>
    <p:extLst>
      <p:ext uri="{BB962C8B-B14F-4D97-AF65-F5344CB8AC3E}">
        <p14:creationId xmlns:p14="http://schemas.microsoft.com/office/powerpoint/2010/main" val="15734316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2092881"/>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5" name="Picture 4"/>
          <p:cNvPicPr>
            <a:picLocks noChangeAspect="1"/>
          </p:cNvPicPr>
          <p:nvPr/>
        </p:nvPicPr>
        <p:blipFill>
          <a:blip r:embed="rId2"/>
          <a:stretch>
            <a:fillRect/>
          </a:stretch>
        </p:blipFill>
        <p:spPr>
          <a:xfrm>
            <a:off x="8199437" y="1364303"/>
            <a:ext cx="3829247" cy="5175516"/>
          </a:xfrm>
          <a:prstGeom prst="rect">
            <a:avLst/>
          </a:prstGeom>
        </p:spPr>
      </p:pic>
    </p:spTree>
    <p:extLst>
      <p:ext uri="{BB962C8B-B14F-4D97-AF65-F5344CB8AC3E}">
        <p14:creationId xmlns:p14="http://schemas.microsoft.com/office/powerpoint/2010/main" val="598068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4124206"/>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p>
          <a:p>
            <a:pPr marL="0" indent="0">
              <a:buNone/>
            </a:pPr>
            <a:r>
              <a:rPr lang="en-US" dirty="0" smtClean="0"/>
              <a:t>Templates</a:t>
            </a:r>
          </a:p>
          <a:p>
            <a:pPr marL="0" indent="0">
              <a:buNone/>
            </a:pPr>
            <a:r>
              <a:rPr lang="en-US" dirty="0"/>
              <a:t>	</a:t>
            </a:r>
            <a:r>
              <a:rPr lang="en-US" dirty="0" smtClean="0"/>
              <a:t>the big data graphic blueprint</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sp>
        <p:nvSpPr>
          <p:cNvPr id="4" name="Rectangle 3"/>
          <p:cNvSpPr/>
          <p:nvPr/>
        </p:nvSpPr>
        <p:spPr>
          <a:xfrm>
            <a:off x="503237" y="5783262"/>
            <a:ext cx="6781800" cy="646331"/>
          </a:xfrm>
          <a:prstGeom prst="rect">
            <a:avLst/>
          </a:prstGeom>
        </p:spPr>
        <p:txBody>
          <a:bodyPr wrap="square">
            <a:spAutoFit/>
          </a:bodyPr>
          <a:lstStyle/>
          <a:p>
            <a:r>
              <a:rPr lang="en-US" dirty="0"/>
              <a:t>http://flowingdata.com/2010/02/15/data-underload-9-big-graphic-blueprint/</a:t>
            </a:r>
          </a:p>
        </p:txBody>
      </p:sp>
      <p:pic>
        <p:nvPicPr>
          <p:cNvPr id="6" name="Picture 5"/>
          <p:cNvPicPr>
            <a:picLocks noChangeAspect="1"/>
          </p:cNvPicPr>
          <p:nvPr/>
        </p:nvPicPr>
        <p:blipFill>
          <a:blip r:embed="rId2"/>
          <a:stretch>
            <a:fillRect/>
          </a:stretch>
        </p:blipFill>
        <p:spPr>
          <a:xfrm>
            <a:off x="8094059" y="-1"/>
            <a:ext cx="4372578" cy="6994525"/>
          </a:xfrm>
          <a:prstGeom prst="rect">
            <a:avLst/>
          </a:prstGeom>
        </p:spPr>
      </p:pic>
    </p:spTree>
    <p:extLst>
      <p:ext uri="{BB962C8B-B14F-4D97-AF65-F5344CB8AC3E}">
        <p14:creationId xmlns:p14="http://schemas.microsoft.com/office/powerpoint/2010/main" val="3449157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3323987"/>
          </a:xfrm>
        </p:spPr>
        <p:txBody>
          <a:bodyPr/>
          <a:lstStyle/>
          <a:p>
            <a:pPr marL="0" indent="0">
              <a:buNone/>
            </a:pPr>
            <a:r>
              <a:rPr lang="en-US" dirty="0" smtClean="0"/>
              <a:t>unit segmentation</a:t>
            </a:r>
          </a:p>
          <a:p>
            <a:pPr marL="0" indent="0">
              <a:buNone/>
            </a:pPr>
            <a:r>
              <a:rPr lang="en-US" dirty="0"/>
              <a:t>	</a:t>
            </a:r>
            <a:endParaRPr lang="en-US" dirty="0" smtClean="0"/>
          </a:p>
          <a:p>
            <a:pPr marL="0" indent="0">
              <a:buNone/>
            </a:pPr>
            <a:r>
              <a:rPr lang="en-US" dirty="0" smtClean="0"/>
              <a:t>visual detail lends visual interest to the scene</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2050" name="Picture 2" descr="http://www.politicalmathblog.com/wp-content/uploads/2010/03/MajorSocial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449263"/>
            <a:ext cx="3988847" cy="601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38295" y="6545262"/>
            <a:ext cx="3977371" cy="369332"/>
          </a:xfrm>
          <a:prstGeom prst="rect">
            <a:avLst/>
          </a:prstGeom>
        </p:spPr>
        <p:txBody>
          <a:bodyPr wrap="none">
            <a:spAutoFit/>
          </a:bodyPr>
          <a:lstStyle/>
          <a:p>
            <a:r>
              <a:rPr lang="en-US" dirty="0"/>
              <a:t>http://politicalmathblog.com/?p=424</a:t>
            </a:r>
          </a:p>
        </p:txBody>
      </p:sp>
    </p:spTree>
    <p:extLst>
      <p:ext uri="{BB962C8B-B14F-4D97-AF65-F5344CB8AC3E}">
        <p14:creationId xmlns:p14="http://schemas.microsoft.com/office/powerpoint/2010/main" val="18154146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952999" cy="4555093"/>
          </a:xfrm>
        </p:spPr>
        <p:txBody>
          <a:bodyPr/>
          <a:lstStyle/>
          <a:p>
            <a:pPr marL="0" indent="0">
              <a:buNone/>
            </a:pPr>
            <a:r>
              <a:rPr lang="en-US" dirty="0" smtClean="0"/>
              <a:t>What is the key data point?</a:t>
            </a:r>
          </a:p>
          <a:p>
            <a:pPr marL="0" indent="0">
              <a:buNone/>
            </a:pPr>
            <a:endParaRPr lang="en-US" dirty="0"/>
          </a:p>
          <a:p>
            <a:pPr marL="0" indent="0">
              <a:buNone/>
            </a:pPr>
            <a:r>
              <a:rPr lang="en-US" dirty="0" smtClean="0"/>
              <a:t>How can we display it to make an impact?</a:t>
            </a:r>
          </a:p>
          <a:p>
            <a:pPr marL="0" indent="0">
              <a:buNone/>
            </a:pPr>
            <a:endParaRPr lang="en-US" dirty="0"/>
          </a:p>
          <a:p>
            <a:pPr marL="0" indent="0">
              <a:buNone/>
            </a:pPr>
            <a:r>
              <a:rPr lang="en-US" dirty="0" smtClean="0"/>
              <a:t>Put it at the end</a:t>
            </a:r>
          </a:p>
        </p:txBody>
      </p:sp>
      <p:sp>
        <p:nvSpPr>
          <p:cNvPr id="3" name="Title 2"/>
          <p:cNvSpPr>
            <a:spLocks noGrp="1"/>
          </p:cNvSpPr>
          <p:nvPr>
            <p:ph type="title"/>
          </p:nvPr>
        </p:nvSpPr>
        <p:spPr/>
        <p:txBody>
          <a:bodyPr/>
          <a:lstStyle/>
          <a:p>
            <a:r>
              <a:rPr lang="en-US" dirty="0" smtClean="0"/>
              <a:t>Start at the end</a:t>
            </a:r>
            <a:endParaRPr lang="en-US" dirty="0"/>
          </a:p>
        </p:txBody>
      </p:sp>
      <p:pic>
        <p:nvPicPr>
          <p:cNvPr id="4" name="Picture 3"/>
          <p:cNvPicPr>
            <a:picLocks noChangeAspect="1"/>
          </p:cNvPicPr>
          <p:nvPr/>
        </p:nvPicPr>
        <p:blipFill>
          <a:blip r:embed="rId2"/>
          <a:stretch>
            <a:fillRect/>
          </a:stretch>
        </p:blipFill>
        <p:spPr>
          <a:xfrm>
            <a:off x="5227637" y="1200293"/>
            <a:ext cx="6751490" cy="4722813"/>
          </a:xfrm>
          <a:prstGeom prst="rect">
            <a:avLst/>
          </a:prstGeom>
        </p:spPr>
      </p:pic>
      <p:sp>
        <p:nvSpPr>
          <p:cNvPr id="6" name="Rectangle 5"/>
          <p:cNvSpPr/>
          <p:nvPr/>
        </p:nvSpPr>
        <p:spPr>
          <a:xfrm>
            <a:off x="3094037" y="6500121"/>
            <a:ext cx="9705424" cy="369332"/>
          </a:xfrm>
          <a:prstGeom prst="rect">
            <a:avLst/>
          </a:prstGeom>
        </p:spPr>
        <p:txBody>
          <a:bodyPr wrap="square">
            <a:spAutoFit/>
          </a:bodyPr>
          <a:lstStyle/>
          <a:p>
            <a:r>
              <a:rPr lang="en-US" dirty="0"/>
              <a:t>https://medium.com/@politicalmath/what-does-a-3-parent-baby-look-like-706e9e5f45e9</a:t>
            </a:r>
          </a:p>
        </p:txBody>
      </p:sp>
    </p:spTree>
    <p:extLst>
      <p:ext uri="{BB962C8B-B14F-4D97-AF65-F5344CB8AC3E}">
        <p14:creationId xmlns:p14="http://schemas.microsoft.com/office/powerpoint/2010/main" val="18058460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interactive visualizations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7057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110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037" y="1575297"/>
            <a:ext cx="7693978" cy="474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1867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510" y="1573588"/>
            <a:ext cx="7781333" cy="480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7254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592262"/>
            <a:ext cx="7315203" cy="3657600"/>
          </a:xfrm>
        </p:spPr>
        <p:txBody>
          <a:bodyPr/>
          <a:lstStyle/>
          <a:p>
            <a:r>
              <a:rPr lang="en-US" dirty="0" smtClean="0">
                <a:solidFill>
                  <a:schemeClr val="tx1">
                    <a:lumMod val="75000"/>
                  </a:schemeClr>
                </a:solidFill>
              </a:rPr>
              <a:t>Lauren </a:t>
            </a:r>
            <a:r>
              <a:rPr lang="en-US" dirty="0" err="1" smtClean="0">
                <a:solidFill>
                  <a:schemeClr val="tx1">
                    <a:lumMod val="75000"/>
                  </a:schemeClr>
                </a:solidFill>
              </a:rPr>
              <a:t>Luxenburg</a:t>
            </a:r>
            <a:endParaRPr lang="en-US" dirty="0" smtClean="0">
              <a:solidFill>
                <a:schemeClr val="tx1">
                  <a:lumMod val="75000"/>
                </a:schemeClr>
              </a:solidFill>
            </a:endParaRPr>
          </a:p>
          <a:p>
            <a:r>
              <a:rPr lang="en-US" dirty="0" smtClean="0">
                <a:solidFill>
                  <a:schemeClr val="tx1">
                    <a:lumMod val="75000"/>
                  </a:schemeClr>
                </a:solidFill>
              </a:rPr>
              <a:t>@</a:t>
            </a:r>
            <a:r>
              <a:rPr lang="en-US" dirty="0" err="1" smtClean="0">
                <a:solidFill>
                  <a:schemeClr val="tx1">
                    <a:lumMod val="75000"/>
                  </a:schemeClr>
                </a:solidFill>
              </a:rPr>
              <a:t>LaurenC_Lux</a:t>
            </a:r>
            <a:endParaRPr lang="en-US" dirty="0" smtClean="0">
              <a:solidFill>
                <a:schemeClr val="tx1">
                  <a:lumMod val="75000"/>
                </a:schemeClr>
              </a:solidFill>
            </a:endParaRPr>
          </a:p>
          <a:p>
            <a:endParaRPr lang="en-US" dirty="0" smtClean="0">
              <a:solidFill>
                <a:schemeClr val="tx1">
                  <a:lumMod val="75000"/>
                </a:schemeClr>
              </a:solidFill>
            </a:endParaRPr>
          </a:p>
          <a:p>
            <a:r>
              <a:rPr lang="en-US" dirty="0" smtClean="0">
                <a:solidFill>
                  <a:schemeClr val="tx1">
                    <a:lumMod val="75000"/>
                  </a:schemeClr>
                </a:solidFill>
              </a:rPr>
              <a:t>Director at WPA Research</a:t>
            </a:r>
          </a:p>
          <a:p>
            <a:r>
              <a:rPr lang="en-US" dirty="0" smtClean="0">
                <a:solidFill>
                  <a:schemeClr val="tx1">
                    <a:lumMod val="75000"/>
                  </a:schemeClr>
                </a:solidFill>
              </a:rPr>
              <a:t>lluxenburg@wparesearch.com</a:t>
            </a:r>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Speaker</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2335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037" y="1548709"/>
            <a:ext cx="8147157" cy="456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4033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Web accessible</a:t>
            </a:r>
          </a:p>
          <a:p>
            <a:pPr marL="0" indent="0">
              <a:buNone/>
            </a:pPr>
            <a:r>
              <a:rPr lang="en-US" dirty="0" smtClean="0"/>
              <a:t>Rarely mobile-friendly</a:t>
            </a:r>
          </a:p>
          <a:p>
            <a:pPr marL="0" indent="0">
              <a:buNone/>
            </a:pPr>
            <a:r>
              <a:rPr lang="en-US" dirty="0" smtClean="0"/>
              <a:t>Programmatic</a:t>
            </a:r>
          </a:p>
          <a:p>
            <a:pPr marL="0" indent="0">
              <a:buNone/>
            </a:pPr>
            <a:r>
              <a:rPr lang="en-US" dirty="0"/>
              <a:t>	</a:t>
            </a:r>
            <a:r>
              <a:rPr lang="en-US" dirty="0" err="1" smtClean="0"/>
              <a:t>ProcessingJS</a:t>
            </a:r>
            <a:endParaRPr lang="en-US" dirty="0"/>
          </a:p>
          <a:p>
            <a:pPr marL="0" indent="0">
              <a:buNone/>
            </a:pPr>
            <a:r>
              <a:rPr lang="en-US" dirty="0" smtClean="0"/>
              <a:t>	d3.js</a:t>
            </a:r>
          </a:p>
          <a:p>
            <a:pPr marL="0" indent="0">
              <a:buNone/>
            </a:pPr>
            <a:r>
              <a:rPr lang="en-US" dirty="0"/>
              <a:t>	</a:t>
            </a:r>
            <a:r>
              <a:rPr lang="en-US" dirty="0" err="1" smtClean="0"/>
              <a:t>Javascript</a:t>
            </a:r>
            <a:r>
              <a:rPr lang="en-US" dirty="0" smtClean="0"/>
              <a:t> </a:t>
            </a:r>
            <a:r>
              <a:rPr lang="en-US" dirty="0" err="1" smtClean="0"/>
              <a:t>InfoVis</a:t>
            </a:r>
            <a:r>
              <a:rPr lang="en-US" dirty="0" smtClean="0"/>
              <a:t> Toolkit</a:t>
            </a:r>
          </a:p>
          <a:p>
            <a:pPr marL="0" indent="0">
              <a:buNone/>
            </a:pPr>
            <a:r>
              <a:rPr lang="en-US" dirty="0"/>
              <a:t>	</a:t>
            </a:r>
            <a:r>
              <a:rPr lang="en-US" sz="2400" dirty="0"/>
              <a:t>http://philogb.github.io/jit/</a:t>
            </a:r>
          </a:p>
        </p:txBody>
      </p:sp>
      <p:sp>
        <p:nvSpPr>
          <p:cNvPr id="4" name="Title 3"/>
          <p:cNvSpPr>
            <a:spLocks noGrp="1"/>
          </p:cNvSpPr>
          <p:nvPr>
            <p:ph type="title"/>
          </p:nvPr>
        </p:nvSpPr>
        <p:spPr/>
        <p:txBody>
          <a:bodyPr/>
          <a:lstStyle/>
          <a:p>
            <a:r>
              <a:rPr lang="en-US" dirty="0" smtClean="0"/>
              <a:t>Features of Interactive Visualizations</a:t>
            </a:r>
            <a:endParaRPr lang="en-US" dirty="0"/>
          </a:p>
        </p:txBody>
      </p:sp>
      <p:pic>
        <p:nvPicPr>
          <p:cNvPr id="2" name="Picture 1"/>
          <p:cNvPicPr>
            <a:picLocks noChangeAspect="1"/>
          </p:cNvPicPr>
          <p:nvPr/>
        </p:nvPicPr>
        <p:blipFill>
          <a:blip r:embed="rId2"/>
          <a:stretch>
            <a:fillRect/>
          </a:stretch>
        </p:blipFill>
        <p:spPr>
          <a:xfrm>
            <a:off x="6904037" y="1212849"/>
            <a:ext cx="5016758" cy="4419827"/>
          </a:xfrm>
          <a:prstGeom prst="rect">
            <a:avLst/>
          </a:prstGeom>
        </p:spPr>
      </p:pic>
    </p:spTree>
    <p:extLst>
      <p:ext uri="{BB962C8B-B14F-4D97-AF65-F5344CB8AC3E}">
        <p14:creationId xmlns:p14="http://schemas.microsoft.com/office/powerpoint/2010/main" val="2073474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Tabs</a:t>
            </a:r>
          </a:p>
          <a:p>
            <a:pPr marL="0" indent="0">
              <a:buNone/>
            </a:pPr>
            <a:endParaRPr lang="en-US" dirty="0" smtClean="0"/>
          </a:p>
          <a:p>
            <a:pPr marL="0" indent="0">
              <a:buNone/>
            </a:pPr>
            <a:r>
              <a:rPr lang="en-US" dirty="0" smtClean="0"/>
              <a:t>Sliders</a:t>
            </a:r>
          </a:p>
          <a:p>
            <a:pPr marL="0" indent="0">
              <a:buNone/>
            </a:pPr>
            <a:endParaRPr lang="en-US" dirty="0"/>
          </a:p>
          <a:p>
            <a:pPr marL="0" indent="0">
              <a:buNone/>
            </a:pPr>
            <a:r>
              <a:rPr lang="en-US" dirty="0" smtClean="0"/>
              <a:t>Mouse Hover</a:t>
            </a:r>
          </a:p>
          <a:p>
            <a:pPr marL="0" indent="0">
              <a:buNone/>
            </a:pPr>
            <a:endParaRPr lang="en-US" dirty="0"/>
          </a:p>
          <a:p>
            <a:pPr marL="0" indent="0">
              <a:buNone/>
            </a:pPr>
            <a:r>
              <a:rPr lang="en-US" dirty="0" smtClean="0"/>
              <a:t>Mouse Click</a:t>
            </a:r>
            <a:endParaRPr lang="en-US" dirty="0"/>
          </a:p>
        </p:txBody>
      </p:sp>
      <p:sp>
        <p:nvSpPr>
          <p:cNvPr id="4" name="Title 3"/>
          <p:cNvSpPr>
            <a:spLocks noGrp="1"/>
          </p:cNvSpPr>
          <p:nvPr>
            <p:ph type="title"/>
          </p:nvPr>
        </p:nvSpPr>
        <p:spPr/>
        <p:txBody>
          <a:bodyPr/>
          <a:lstStyle/>
          <a:p>
            <a:r>
              <a:rPr lang="en-US" dirty="0" smtClean="0"/>
              <a:t>Adding Interaction To A Visualization</a:t>
            </a:r>
            <a:endParaRPr lang="en-US" dirty="0"/>
          </a:p>
        </p:txBody>
      </p:sp>
      <p:pic>
        <p:nvPicPr>
          <p:cNvPr id="2" name="Picture 1"/>
          <p:cNvPicPr>
            <a:picLocks noChangeAspect="1"/>
          </p:cNvPicPr>
          <p:nvPr/>
        </p:nvPicPr>
        <p:blipFill>
          <a:blip r:embed="rId2"/>
          <a:stretch>
            <a:fillRect/>
          </a:stretch>
        </p:blipFill>
        <p:spPr>
          <a:xfrm>
            <a:off x="3594391" y="1363662"/>
            <a:ext cx="8567447" cy="3737109"/>
          </a:xfrm>
          <a:prstGeom prst="rect">
            <a:avLst/>
          </a:prstGeom>
        </p:spPr>
      </p:pic>
      <p:sp>
        <p:nvSpPr>
          <p:cNvPr id="6" name="Rectangle 5"/>
          <p:cNvSpPr/>
          <p:nvPr/>
        </p:nvSpPr>
        <p:spPr>
          <a:xfrm>
            <a:off x="3017837" y="6354111"/>
            <a:ext cx="9418638" cy="646331"/>
          </a:xfrm>
          <a:prstGeom prst="rect">
            <a:avLst/>
          </a:prstGeom>
        </p:spPr>
        <p:txBody>
          <a:bodyPr wrap="square">
            <a:spAutoFit/>
          </a:bodyPr>
          <a:lstStyle/>
          <a:p>
            <a:r>
              <a:rPr lang="en-US" dirty="0"/>
              <a:t>http://</a:t>
            </a:r>
            <a:r>
              <a:rPr lang="en-US" dirty="0" smtClean="0"/>
              <a:t>www.nytimes.com/interactive/2014/06/05/upshot/how-the-recession-reshaped-the-economy-in-255-charts.html</a:t>
            </a:r>
            <a:endParaRPr lang="en-US" dirty="0"/>
          </a:p>
        </p:txBody>
      </p:sp>
    </p:spTree>
    <p:extLst>
      <p:ext uri="{BB962C8B-B14F-4D97-AF65-F5344CB8AC3E}">
        <p14:creationId xmlns:p14="http://schemas.microsoft.com/office/powerpoint/2010/main" val="16184572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pPr marL="0" indent="0">
              <a:buNone/>
            </a:pPr>
            <a:r>
              <a:rPr lang="en-US" dirty="0" smtClean="0"/>
              <a:t>Wicked Cool</a:t>
            </a:r>
          </a:p>
          <a:p>
            <a:pPr marL="0" indent="0">
              <a:buNone/>
            </a:pPr>
            <a:endParaRPr lang="en-US" dirty="0" smtClean="0"/>
          </a:p>
          <a:p>
            <a:pPr marL="0" indent="0">
              <a:buNone/>
            </a:pPr>
            <a:r>
              <a:rPr lang="en-US" dirty="0" smtClean="0"/>
              <a:t>Exploration of Large Data Sets</a:t>
            </a:r>
          </a:p>
          <a:p>
            <a:pPr marL="0" indent="0">
              <a:buNone/>
            </a:pPr>
            <a:endParaRPr lang="en-US" dirty="0"/>
          </a:p>
          <a:p>
            <a:pPr marL="0" indent="0">
              <a:buNone/>
            </a:pPr>
            <a:r>
              <a:rPr lang="en-US" dirty="0" smtClean="0"/>
              <a:t>High Visibility, High Engagement</a:t>
            </a:r>
          </a:p>
        </p:txBody>
      </p:sp>
      <p:sp>
        <p:nvSpPr>
          <p:cNvPr id="4" name="Title 3"/>
          <p:cNvSpPr>
            <a:spLocks noGrp="1"/>
          </p:cNvSpPr>
          <p:nvPr>
            <p:ph type="title"/>
          </p:nvPr>
        </p:nvSpPr>
        <p:spPr/>
        <p:txBody>
          <a:bodyPr/>
          <a:lstStyle/>
          <a:p>
            <a:r>
              <a:rPr lang="en-US" dirty="0" smtClean="0"/>
              <a:t>Pros of Interactive Visualizations</a:t>
            </a:r>
            <a:endParaRPr lang="en-US" dirty="0"/>
          </a:p>
        </p:txBody>
      </p:sp>
    </p:spTree>
    <p:extLst>
      <p:ext uri="{BB962C8B-B14F-4D97-AF65-F5344CB8AC3E}">
        <p14:creationId xmlns:p14="http://schemas.microsoft.com/office/powerpoint/2010/main" val="298773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78423"/>
          </a:xfrm>
        </p:spPr>
        <p:txBody>
          <a:bodyPr/>
          <a:lstStyle/>
          <a:p>
            <a:pPr marL="0" indent="0">
              <a:buNone/>
            </a:pPr>
            <a:r>
              <a:rPr lang="en-US" dirty="0" smtClean="0"/>
              <a:t>Difficult to share</a:t>
            </a:r>
          </a:p>
          <a:p>
            <a:pPr marL="0" indent="0">
              <a:buNone/>
            </a:pPr>
            <a:endParaRPr lang="en-US" dirty="0"/>
          </a:p>
          <a:p>
            <a:pPr marL="0" indent="0">
              <a:buNone/>
            </a:pPr>
            <a:r>
              <a:rPr lang="en-US" dirty="0" smtClean="0"/>
              <a:t>Not usually touch friendly</a:t>
            </a:r>
          </a:p>
          <a:p>
            <a:pPr marL="0" indent="0">
              <a:buNone/>
            </a:pPr>
            <a:endParaRPr lang="en-US" dirty="0" smtClean="0"/>
          </a:p>
          <a:p>
            <a:pPr marL="0" indent="0">
              <a:buNone/>
            </a:pPr>
            <a:r>
              <a:rPr lang="en-US" dirty="0" smtClean="0"/>
              <a:t>Not search engine friendly</a:t>
            </a:r>
          </a:p>
          <a:p>
            <a:pPr marL="0" indent="0">
              <a:buNone/>
            </a:pPr>
            <a:endParaRPr lang="en-US" dirty="0" smtClean="0"/>
          </a:p>
          <a:p>
            <a:pPr marL="0" indent="0">
              <a:buNone/>
            </a:pPr>
            <a:r>
              <a:rPr lang="en-US" dirty="0" smtClean="0"/>
              <a:t>Time consuming</a:t>
            </a:r>
          </a:p>
          <a:p>
            <a:pPr marL="0" indent="0">
              <a:buNone/>
            </a:pPr>
            <a:endParaRPr lang="en-US" dirty="0"/>
          </a:p>
        </p:txBody>
      </p:sp>
      <p:sp>
        <p:nvSpPr>
          <p:cNvPr id="4" name="Title 3"/>
          <p:cNvSpPr>
            <a:spLocks noGrp="1"/>
          </p:cNvSpPr>
          <p:nvPr>
            <p:ph type="title"/>
          </p:nvPr>
        </p:nvSpPr>
        <p:spPr/>
        <p:txBody>
          <a:bodyPr/>
          <a:lstStyle/>
          <a:p>
            <a:r>
              <a:rPr lang="en-US" dirty="0" smtClean="0"/>
              <a:t>Cons of Interactive Visualizations</a:t>
            </a:r>
            <a:endParaRPr lang="en-US" dirty="0"/>
          </a:p>
        </p:txBody>
      </p:sp>
    </p:spTree>
    <p:extLst>
      <p:ext uri="{BB962C8B-B14F-4D97-AF65-F5344CB8AC3E}">
        <p14:creationId xmlns:p14="http://schemas.microsoft.com/office/powerpoint/2010/main" val="14293215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Interactive Visualization Team</a:t>
            </a:r>
            <a:endParaRPr lang="en-US" dirty="0"/>
          </a:p>
        </p:txBody>
      </p:sp>
      <p:sp>
        <p:nvSpPr>
          <p:cNvPr id="6" name="Text Placeholder 1"/>
          <p:cNvSpPr txBox="1">
            <a:spLocks/>
          </p:cNvSpPr>
          <p:nvPr/>
        </p:nvSpPr>
        <p:spPr>
          <a:xfrm>
            <a:off x="4046538" y="1028750"/>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smtClean="0"/>
              <a:t>Design</a:t>
            </a:r>
            <a:endParaRPr lang="en-US" sz="2800" dirty="0"/>
          </a:p>
        </p:txBody>
      </p:sp>
      <p:sp>
        <p:nvSpPr>
          <p:cNvPr id="7" name="Isosceles Triangle 6"/>
          <p:cNvSpPr/>
          <p:nvPr/>
        </p:nvSpPr>
        <p:spPr bwMode="auto">
          <a:xfrm>
            <a:off x="3920046" y="1516063"/>
            <a:ext cx="4596384" cy="3962400"/>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
          <p:cNvSpPr txBox="1">
            <a:spLocks/>
          </p:cNvSpPr>
          <p:nvPr/>
        </p:nvSpPr>
        <p:spPr>
          <a:xfrm>
            <a:off x="1748346" y="5526855"/>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smtClean="0"/>
              <a:t>Communication</a:t>
            </a:r>
            <a:endParaRPr lang="en-US" sz="2800" dirty="0"/>
          </a:p>
        </p:txBody>
      </p:sp>
      <p:sp>
        <p:nvSpPr>
          <p:cNvPr id="9" name="Text Placeholder 1"/>
          <p:cNvSpPr txBox="1">
            <a:spLocks/>
          </p:cNvSpPr>
          <p:nvPr/>
        </p:nvSpPr>
        <p:spPr>
          <a:xfrm>
            <a:off x="6344730" y="5526855"/>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smtClean="0"/>
              <a:t>Technical</a:t>
            </a:r>
            <a:endParaRPr lang="en-US" sz="2800" dirty="0"/>
          </a:p>
        </p:txBody>
      </p:sp>
    </p:spTree>
    <p:extLst>
      <p:ext uri="{BB962C8B-B14F-4D97-AF65-F5344CB8AC3E}">
        <p14:creationId xmlns:p14="http://schemas.microsoft.com/office/powerpoint/2010/main" val="2916750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324599" cy="738664"/>
          </a:xfrm>
        </p:spPr>
        <p:txBody>
          <a:bodyPr/>
          <a:lstStyle/>
          <a:p>
            <a:pPr marL="0" indent="0">
              <a:buNone/>
            </a:pPr>
            <a:r>
              <a:rPr lang="en-US" dirty="0" smtClean="0"/>
              <a:t>Multiple Static Visualizations</a:t>
            </a:r>
          </a:p>
        </p:txBody>
      </p:sp>
      <p:sp>
        <p:nvSpPr>
          <p:cNvPr id="4" name="Title 3"/>
          <p:cNvSpPr>
            <a:spLocks noGrp="1"/>
          </p:cNvSpPr>
          <p:nvPr>
            <p:ph type="title"/>
          </p:nvPr>
        </p:nvSpPr>
        <p:spPr/>
        <p:txBody>
          <a:bodyPr/>
          <a:lstStyle/>
          <a:p>
            <a:r>
              <a:rPr lang="en-US" dirty="0" smtClean="0"/>
              <a:t>Alternative to Interactive Visualizations</a:t>
            </a:r>
            <a:endParaRPr lang="en-US" dirty="0"/>
          </a:p>
        </p:txBody>
      </p:sp>
      <p:pic>
        <p:nvPicPr>
          <p:cNvPr id="2" name="Picture 1"/>
          <p:cNvPicPr>
            <a:picLocks noChangeAspect="1"/>
          </p:cNvPicPr>
          <p:nvPr/>
        </p:nvPicPr>
        <p:blipFill>
          <a:blip r:embed="rId2"/>
          <a:stretch>
            <a:fillRect/>
          </a:stretch>
        </p:blipFill>
        <p:spPr>
          <a:xfrm>
            <a:off x="6723962" y="1363662"/>
            <a:ext cx="5366026" cy="5092962"/>
          </a:xfrm>
          <a:prstGeom prst="rect">
            <a:avLst/>
          </a:prstGeom>
        </p:spPr>
      </p:pic>
      <p:sp>
        <p:nvSpPr>
          <p:cNvPr id="3" name="Rectangle 2"/>
          <p:cNvSpPr/>
          <p:nvPr/>
        </p:nvSpPr>
        <p:spPr>
          <a:xfrm>
            <a:off x="4999037" y="6545262"/>
            <a:ext cx="8077200" cy="369332"/>
          </a:xfrm>
          <a:prstGeom prst="rect">
            <a:avLst/>
          </a:prstGeom>
        </p:spPr>
        <p:txBody>
          <a:bodyPr wrap="square">
            <a:spAutoFit/>
          </a:bodyPr>
          <a:lstStyle/>
          <a:p>
            <a:r>
              <a:rPr lang="en-US" dirty="0"/>
              <a:t>http://fivethirtyeight.com/features/where-your-state-gets-its-money/</a:t>
            </a:r>
          </a:p>
        </p:txBody>
      </p:sp>
    </p:spTree>
    <p:extLst>
      <p:ext uri="{BB962C8B-B14F-4D97-AF65-F5344CB8AC3E}">
        <p14:creationId xmlns:p14="http://schemas.microsoft.com/office/powerpoint/2010/main" val="18194413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smtClean="0">
                <a:latin typeface="+mn-lt"/>
                <a:ea typeface="Segoe UI Black" panose="020B0A02040204020203" pitchFamily="34" charset="0"/>
                <a:cs typeface="Segoe UI Black" panose="020B0A02040204020203" pitchFamily="34" charset="0"/>
              </a:rPr>
              <a:t>choosing a visual for promotion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8686799" cy="2154436"/>
          </a:xfrm>
        </p:spPr>
        <p:txBody>
          <a:bodyPr/>
          <a:lstStyle/>
          <a:p>
            <a:pPr marL="0" indent="0">
              <a:lnSpc>
                <a:spcPct val="150000"/>
              </a:lnSpc>
              <a:buNone/>
            </a:pPr>
            <a:r>
              <a:rPr lang="en-US" dirty="0" smtClean="0"/>
              <a:t>Facebook, Twitter previews = 9x5 ratio</a:t>
            </a:r>
          </a:p>
          <a:p>
            <a:pPr marL="0" indent="0">
              <a:lnSpc>
                <a:spcPct val="150000"/>
              </a:lnSpc>
              <a:buNone/>
            </a:pPr>
            <a:r>
              <a:rPr lang="en-US" dirty="0" smtClean="0"/>
              <a:t>Instagram = 1 x </a:t>
            </a:r>
            <a:r>
              <a:rPr lang="en-US" dirty="0"/>
              <a:t>1</a:t>
            </a:r>
            <a:endParaRPr lang="en-US" dirty="0" smtClean="0"/>
          </a:p>
        </p:txBody>
      </p:sp>
      <p:sp>
        <p:nvSpPr>
          <p:cNvPr id="6" name="Title 5"/>
          <p:cNvSpPr>
            <a:spLocks noGrp="1"/>
          </p:cNvSpPr>
          <p:nvPr>
            <p:ph type="title"/>
          </p:nvPr>
        </p:nvSpPr>
        <p:spPr/>
        <p:txBody>
          <a:bodyPr/>
          <a:lstStyle/>
          <a:p>
            <a:r>
              <a:rPr lang="en-US" dirty="0" smtClean="0"/>
              <a:t>Sharing through social media</a:t>
            </a:r>
            <a:endParaRPr lang="en-US" dirty="0"/>
          </a:p>
        </p:txBody>
      </p:sp>
    </p:spTree>
    <p:extLst>
      <p:ext uri="{BB962C8B-B14F-4D97-AF65-F5344CB8AC3E}">
        <p14:creationId xmlns:p14="http://schemas.microsoft.com/office/powerpoint/2010/main" val="340040526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efending your visualization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9358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Interactive visualizations</a:t>
            </a:r>
          </a:p>
          <a:p>
            <a:r>
              <a:rPr lang="en-US" dirty="0" smtClean="0">
                <a:solidFill>
                  <a:schemeClr val="tx1">
                    <a:lumMod val="75000"/>
                  </a:schemeClr>
                </a:solidFill>
              </a:rPr>
              <a:t>Choosing a visual for promotion</a:t>
            </a:r>
          </a:p>
          <a:p>
            <a:r>
              <a:rPr lang="en-US" dirty="0" smtClean="0">
                <a:solidFill>
                  <a:schemeClr val="tx1">
                    <a:lumMod val="75000"/>
                  </a:schemeClr>
                </a:solidFill>
              </a:rPr>
              <a:t>Sharing best practice</a:t>
            </a:r>
          </a:p>
          <a:p>
            <a:r>
              <a:rPr lang="en-US" dirty="0" smtClean="0">
                <a:solidFill>
                  <a:schemeClr val="tx1">
                    <a:lumMod val="75000"/>
                  </a:schemeClr>
                </a:solidFill>
              </a:rPr>
              <a:t>Defending your visualization</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Show Your Work</a:t>
            </a:r>
            <a:endParaRPr lang="en-US" dirty="0"/>
          </a:p>
        </p:txBody>
      </p:sp>
      <p:sp>
        <p:nvSpPr>
          <p:cNvPr id="10" name="Text Placeholder 1"/>
          <p:cNvSpPr txBox="1">
            <a:spLocks/>
          </p:cNvSpPr>
          <p:nvPr/>
        </p:nvSpPr>
        <p:spPr>
          <a:xfrm>
            <a:off x="274638" y="1212850"/>
            <a:ext cx="6705599" cy="40010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Make Excel files available for download</a:t>
            </a:r>
          </a:p>
          <a:p>
            <a:pPr marL="0" indent="0">
              <a:buFont typeface="Arial" pitchFamily="34" charset="0"/>
              <a:buNone/>
            </a:pPr>
            <a:endParaRPr lang="en-US" dirty="0"/>
          </a:p>
          <a:p>
            <a:pPr marL="0" indent="0">
              <a:buFont typeface="Arial" pitchFamily="34" charset="0"/>
              <a:buNone/>
            </a:pPr>
            <a:r>
              <a:rPr lang="en-US" dirty="0" smtClean="0"/>
              <a:t>Import files to Google Docs</a:t>
            </a:r>
          </a:p>
          <a:p>
            <a:pPr marL="0" indent="0">
              <a:buFont typeface="Arial" pitchFamily="34" charset="0"/>
              <a:buNone/>
            </a:pPr>
            <a:endParaRPr lang="en-US" dirty="0"/>
          </a:p>
          <a:p>
            <a:pPr marL="0" indent="0">
              <a:buFont typeface="Arial" pitchFamily="34" charset="0"/>
              <a:buNone/>
            </a:pPr>
            <a:r>
              <a:rPr lang="en-US" dirty="0" smtClean="0"/>
              <a:t>		</a:t>
            </a:r>
          </a:p>
        </p:txBody>
      </p:sp>
    </p:spTree>
    <p:extLst>
      <p:ext uri="{BB962C8B-B14F-4D97-AF65-F5344CB8AC3E}">
        <p14:creationId xmlns:p14="http://schemas.microsoft.com/office/powerpoint/2010/main" val="252998002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Ready To Be Wrong</a:t>
            </a:r>
            <a:endParaRPr lang="en-US" dirty="0"/>
          </a:p>
        </p:txBody>
      </p:sp>
      <p:pic>
        <p:nvPicPr>
          <p:cNvPr id="2" name="Picture 1"/>
          <p:cNvPicPr>
            <a:picLocks noChangeAspect="1"/>
          </p:cNvPicPr>
          <p:nvPr/>
        </p:nvPicPr>
        <p:blipFill>
          <a:blip r:embed="rId2"/>
          <a:stretch>
            <a:fillRect/>
          </a:stretch>
        </p:blipFill>
        <p:spPr>
          <a:xfrm>
            <a:off x="5837237" y="4411662"/>
            <a:ext cx="6166167" cy="2178162"/>
          </a:xfrm>
          <a:prstGeom prst="rect">
            <a:avLst/>
          </a:prstGeom>
        </p:spPr>
      </p:pic>
      <p:sp>
        <p:nvSpPr>
          <p:cNvPr id="5" name="Text Placeholder 1"/>
          <p:cNvSpPr txBox="1">
            <a:spLocks/>
          </p:cNvSpPr>
          <p:nvPr/>
        </p:nvSpPr>
        <p:spPr>
          <a:xfrm>
            <a:off x="274638" y="1212850"/>
            <a:ext cx="6705599" cy="344709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Even the best make mistakes</a:t>
            </a:r>
            <a:endParaRPr lang="en-US" dirty="0" smtClean="0"/>
          </a:p>
          <a:p>
            <a:pPr marL="0" indent="0">
              <a:buFont typeface="Arial" pitchFamily="34" charset="0"/>
              <a:buNone/>
            </a:pPr>
            <a:endParaRPr lang="en-US" dirty="0"/>
          </a:p>
          <a:p>
            <a:pPr marL="0" indent="0">
              <a:buFont typeface="Arial" pitchFamily="34" charset="0"/>
              <a:buNone/>
            </a:pPr>
            <a:r>
              <a:rPr lang="en-US" dirty="0" smtClean="0"/>
              <a:t>Listen, admit, explain, correct</a:t>
            </a:r>
            <a:endParaRPr lang="en-US" dirty="0" smtClean="0"/>
          </a:p>
          <a:p>
            <a:pPr marL="0" indent="0">
              <a:buFont typeface="Arial" pitchFamily="34" charset="0"/>
              <a:buNone/>
            </a:pPr>
            <a:endParaRPr lang="en-US" dirty="0"/>
          </a:p>
          <a:p>
            <a:pPr marL="0" indent="0">
              <a:buFont typeface="Arial" pitchFamily="34" charset="0"/>
              <a:buNone/>
            </a:pPr>
            <a:r>
              <a:rPr lang="en-US" dirty="0" smtClean="0"/>
              <a:t>		</a:t>
            </a:r>
          </a:p>
        </p:txBody>
      </p:sp>
    </p:spTree>
    <p:extLst>
      <p:ext uri="{BB962C8B-B14F-4D97-AF65-F5344CB8AC3E}">
        <p14:creationId xmlns:p14="http://schemas.microsoft.com/office/powerpoint/2010/main" val="14327102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Where to go from here?</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5669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4" name="Title 3"/>
          <p:cNvSpPr>
            <a:spLocks noGrp="1"/>
          </p:cNvSpPr>
          <p:nvPr>
            <p:ph type="title"/>
          </p:nvPr>
        </p:nvSpPr>
        <p:spPr>
          <a:xfrm>
            <a:off x="2021522" y="1476622"/>
            <a:ext cx="8393430" cy="854886"/>
          </a:xfrm>
        </p:spPr>
        <p:txBody>
          <a:bodyPr>
            <a:normAutofit/>
          </a:bodyPr>
          <a:lstStyle/>
          <a:p>
            <a:r>
              <a:rPr lang="en-US" dirty="0" smtClean="0"/>
              <a:t>Edward </a:t>
            </a:r>
            <a:r>
              <a:rPr lang="en-US" dirty="0" err="1" smtClean="0"/>
              <a:t>Tufte</a:t>
            </a:r>
            <a:endParaRPr lang="en-US" dirty="0"/>
          </a:p>
        </p:txBody>
      </p:sp>
      <p:sp>
        <p:nvSpPr>
          <p:cNvPr id="5" name="Content Placeholder 4"/>
          <p:cNvSpPr>
            <a:spLocks noGrp="1"/>
          </p:cNvSpPr>
          <p:nvPr>
            <p:ph idx="4294967295"/>
          </p:nvPr>
        </p:nvSpPr>
        <p:spPr>
          <a:xfrm>
            <a:off x="2021522" y="2331508"/>
            <a:ext cx="8393430" cy="854886"/>
          </a:xfrm>
          <a:prstGeom prst="rect">
            <a:avLst/>
          </a:prstGeom>
        </p:spPr>
        <p:txBody>
          <a:bodyPr>
            <a:normAutofit/>
          </a:bodyPr>
          <a:lstStyle/>
          <a:p>
            <a:pPr marL="0" indent="0">
              <a:buNone/>
            </a:pPr>
            <a:r>
              <a:rPr lang="en-US" sz="3672" dirty="0">
                <a:ea typeface="Tahoma" pitchFamily="34" charset="0"/>
                <a:cs typeface="Tahoma" pitchFamily="34" charset="0"/>
              </a:rPr>
              <a:t>Information Visualization god</a:t>
            </a:r>
          </a:p>
        </p:txBody>
      </p:sp>
      <p:pic>
        <p:nvPicPr>
          <p:cNvPr id="26626" name="Picture 2" descr="Machine generated alternative text: SECOND EDITION&#10;The Visual Display&#10;of Quantitative Information&#10;EDWARD R. TUF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239" y="3030960"/>
            <a:ext cx="2409225" cy="2957774"/>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achine generated alternative text: Edi.wd R. Tsfw&#10;Envisioning Information&#10;T W V ‘‘ VV V &#10;nc._.c flEltêfl&#10;íkAi4 *Y ( +‘ + &#10;I fltG •n %,ntq&#10;l.  1&#10;e_i . v-#.,.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159" y="3696224"/>
            <a:ext cx="2298550" cy="2987433"/>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Machine generated alternative text: EDWARD R. TUFTE&#10;VISUAL EXPLANATIONS&#10;I16-&#10;loo.&#10;—&#10;s&#10;m.nwt&#10;46&#10;IMAGES AND QUANTITIES. EVIDENCE AND NARRA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3444" y="3030961"/>
            <a:ext cx="2229315" cy="29532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332114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43" y="1365541"/>
            <a:ext cx="8082562" cy="854886"/>
          </a:xfrm>
        </p:spPr>
        <p:txBody>
          <a:bodyPr>
            <a:normAutofit/>
          </a:bodyPr>
          <a:lstStyle/>
          <a:p>
            <a:r>
              <a:rPr lang="en-US" dirty="0" smtClean="0"/>
              <a:t>Ben Fry</a:t>
            </a:r>
            <a:endParaRPr lang="en-US" dirty="0"/>
          </a:p>
        </p:txBody>
      </p:sp>
      <p:sp>
        <p:nvSpPr>
          <p:cNvPr id="5" name="Content Placeholder 4"/>
          <p:cNvSpPr>
            <a:spLocks noGrp="1"/>
          </p:cNvSpPr>
          <p:nvPr>
            <p:ph idx="4294967295"/>
          </p:nvPr>
        </p:nvSpPr>
        <p:spPr>
          <a:xfrm>
            <a:off x="4700699" y="2220427"/>
            <a:ext cx="4973884" cy="2439989"/>
          </a:xfrm>
          <a:prstGeom prst="rect">
            <a:avLst/>
          </a:prstGeom>
        </p:spPr>
        <p:txBody>
          <a:bodyPr>
            <a:normAutofit lnSpcReduction="10000"/>
          </a:bodyPr>
          <a:lstStyle/>
          <a:p>
            <a:pPr marL="0" indent="0">
              <a:buNone/>
            </a:pPr>
            <a:r>
              <a:rPr lang="en-US" sz="3672" dirty="0">
                <a:ea typeface="Tahoma" pitchFamily="34" charset="0"/>
                <a:cs typeface="Tahoma" pitchFamily="34" charset="0"/>
              </a:rPr>
              <a:t>“Visualizing Data”</a:t>
            </a:r>
          </a:p>
          <a:p>
            <a:pPr marL="0" indent="0">
              <a:buNone/>
            </a:pPr>
            <a:endParaRPr lang="en-US" sz="3672" dirty="0">
              <a:ea typeface="Tahoma" pitchFamily="34" charset="0"/>
              <a:cs typeface="Tahoma" pitchFamily="34" charset="0"/>
            </a:endParaRPr>
          </a:p>
          <a:p>
            <a:pPr marL="0" indent="0">
              <a:buNone/>
            </a:pPr>
            <a:r>
              <a:rPr lang="en-US" sz="3672" dirty="0">
                <a:ea typeface="Tahoma" pitchFamily="34" charset="0"/>
                <a:cs typeface="Tahoma" pitchFamily="34" charset="0"/>
              </a:rPr>
              <a:t>Processing</a:t>
            </a:r>
          </a:p>
          <a:p>
            <a:pPr marL="0" indent="0">
              <a:buNone/>
            </a:pPr>
            <a:r>
              <a:rPr lang="en-US" sz="3672" dirty="0">
                <a:ea typeface="Tahoma" pitchFamily="34" charset="0"/>
                <a:cs typeface="Tahoma" pitchFamily="34" charset="0"/>
              </a:rPr>
              <a:t>http://processing.org</a:t>
            </a:r>
          </a:p>
          <a:p>
            <a:pPr marL="0" indent="0">
              <a:buNone/>
            </a:pPr>
            <a:endParaRPr lang="en-US" sz="4080" i="1" dirty="0"/>
          </a:p>
        </p:txBody>
      </p:sp>
      <p:pic>
        <p:nvPicPr>
          <p:cNvPr id="25602" name="Picture 2" descr="Machine generated alternative text: b)LpIori1l’ (DJP Ú*A1ÔN$ 1)i1u u ‘lib&#10;the Processing Em’iro,ime,I&#10;Visualizing&#10;‘ii&#10;CI L ç&#10;OREILLY8&#10;Be,i h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037" y="2318816"/>
            <a:ext cx="2469422" cy="34195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p:cNvSpPr txBox="1">
            <a:spLocks/>
          </p:cNvSpPr>
          <p:nvPr/>
        </p:nvSpPr>
        <p:spPr>
          <a:xfrm>
            <a:off x="4770437" y="4994760"/>
            <a:ext cx="4973884" cy="1041084"/>
          </a:xfrm>
          <a:prstGeom prst="rect">
            <a:avLst/>
          </a:prstGeom>
        </p:spPr>
        <p:txBody>
          <a:bodyPr vert="horz" lIns="93260" tIns="46630" rIns="93260" bIns="4663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72" dirty="0">
                <a:solidFill>
                  <a:schemeClr val="tx1"/>
                </a:solidFill>
                <a:latin typeface="Segoe WP" pitchFamily="34" charset="0"/>
              </a:rPr>
              <a:t>http://benfry.com/</a:t>
            </a:r>
          </a:p>
          <a:p>
            <a:pPr marL="0" indent="0">
              <a:buNone/>
            </a:pPr>
            <a:endParaRPr lang="en-US" sz="4080" i="1" dirty="0">
              <a:solidFill>
                <a:schemeClr val="tx1"/>
              </a:solidFill>
            </a:endParaRPr>
          </a:p>
        </p:txBody>
      </p:sp>
      <p:sp>
        <p:nvSpPr>
          <p:cNvPr id="8" name="TextBox 7"/>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129877433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smtClean="0"/>
              <a:t>Nathan </a:t>
            </a:r>
            <a:r>
              <a:rPr lang="en-US" dirty="0" err="1" smtClean="0"/>
              <a:t>Yau</a:t>
            </a:r>
            <a:endParaRPr lang="en-US" dirty="0"/>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spcBef>
                <a:spcPts val="408"/>
              </a:spcBef>
              <a:buNone/>
            </a:pPr>
            <a:r>
              <a:rPr lang="en-US" sz="2856" dirty="0">
                <a:latin typeface="Tahoma" pitchFamily="34" charset="0"/>
                <a:ea typeface="Tahoma" pitchFamily="34" charset="0"/>
                <a:cs typeface="Tahoma" pitchFamily="34" charset="0"/>
              </a:rPr>
              <a:t>Contributing Author for Beautiful Data</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6" name="Content Placeholder 4"/>
          <p:cNvSpPr txBox="1">
            <a:spLocks/>
          </p:cNvSpPr>
          <p:nvPr/>
        </p:nvSpPr>
        <p:spPr>
          <a:xfrm>
            <a:off x="5674218" y="5984204"/>
            <a:ext cx="4740734" cy="621736"/>
          </a:xfrm>
          <a:prstGeom prst="rect">
            <a:avLst/>
          </a:prstGeom>
        </p:spPr>
        <p:txBody>
          <a:bodyPr vert="horz" lIns="93260" tIns="46630" rIns="93260" bIns="4663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http://flowingdata.com/</a:t>
            </a:r>
          </a:p>
          <a:p>
            <a:pPr marL="0" indent="0">
              <a:buNone/>
            </a:pPr>
            <a:endParaRPr lang="en-US" sz="4080" dirty="0">
              <a:solidFill>
                <a:schemeClr val="tx1"/>
              </a:solidFill>
            </a:endParaRPr>
          </a:p>
        </p:txBody>
      </p:sp>
      <p:pic>
        <p:nvPicPr>
          <p:cNvPr id="23558" name="Picture 6"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47" y="3030961"/>
            <a:ext cx="5152905" cy="2602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Machine generated alternative text: —&#10;e&#10;e&#10;,# ,,&#10;f&#10;‘‚‘il&#10;ial&#10;•I.a&#10;sr&#10;‘t&#10;À&#10;*&#10;I&#10;e&#10;4&#10;o&#10;—&#10;4-sí&#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7237" y="3192462"/>
            <a:ext cx="2249067" cy="2990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362301779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smtClean="0"/>
              <a:t>Nate Silver</a:t>
            </a:r>
            <a:endParaRPr lang="en-US" dirty="0"/>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6" name="Content Placeholder 4"/>
          <p:cNvSpPr txBox="1">
            <a:spLocks/>
          </p:cNvSpPr>
          <p:nvPr/>
        </p:nvSpPr>
        <p:spPr>
          <a:xfrm>
            <a:off x="5075237" y="5984204"/>
            <a:ext cx="5339715" cy="621736"/>
          </a:xfrm>
          <a:prstGeom prst="rect">
            <a:avLst/>
          </a:prstGeom>
        </p:spPr>
        <p:txBody>
          <a:bodyPr vert="horz" lIns="93260" tIns="46630" rIns="93260" bIns="4663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a:t>
            </a:r>
            <a:r>
              <a:rPr lang="en-US" sz="4080" dirty="0" smtClean="0">
                <a:solidFill>
                  <a:schemeClr val="tx1"/>
                </a:solidFill>
                <a:latin typeface="Segoe WP" pitchFamily="34" charset="0"/>
              </a:rPr>
              <a:t>://fivethirtyeight.com/</a:t>
            </a:r>
            <a:endParaRPr lang="en-US" sz="4080" dirty="0">
              <a:solidFill>
                <a:schemeClr val="tx1"/>
              </a:solidFill>
              <a:latin typeface="Segoe WP" pitchFamily="34" charset="0"/>
            </a:endParaRPr>
          </a:p>
          <a:p>
            <a:pPr marL="0" indent="0">
              <a:buNone/>
            </a:pPr>
            <a:endParaRPr lang="en-US" sz="4080" dirty="0">
              <a:solidFill>
                <a:schemeClr val="tx1"/>
              </a:solidFill>
            </a:endParaRPr>
          </a:p>
        </p:txBody>
      </p:sp>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2" name="AutoShape 2" descr="Inline image 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413" y="2098358"/>
            <a:ext cx="3669971" cy="3669971"/>
          </a:xfrm>
          <a:prstGeom prst="rect">
            <a:avLst/>
          </a:prstGeom>
        </p:spPr>
      </p:pic>
      <p:pic>
        <p:nvPicPr>
          <p:cNvPr id="7" name="Picture 6"/>
          <p:cNvPicPr>
            <a:picLocks noChangeAspect="1"/>
          </p:cNvPicPr>
          <p:nvPr/>
        </p:nvPicPr>
        <p:blipFill>
          <a:blip r:embed="rId5"/>
          <a:stretch>
            <a:fillRect/>
          </a:stretch>
        </p:blipFill>
        <p:spPr>
          <a:xfrm>
            <a:off x="1963407" y="2193247"/>
            <a:ext cx="2654630" cy="4069744"/>
          </a:xfrm>
          <a:prstGeom prst="rect">
            <a:avLst/>
          </a:prstGeom>
        </p:spPr>
      </p:pic>
    </p:spTree>
    <p:custDataLst>
      <p:tags r:id="rId1"/>
    </p:custDataLst>
    <p:extLst>
      <p:ext uri="{BB962C8B-B14F-4D97-AF65-F5344CB8AC3E}">
        <p14:creationId xmlns:p14="http://schemas.microsoft.com/office/powerpoint/2010/main" val="341544517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1522" y="1243471"/>
            <a:ext cx="8393430" cy="854886"/>
          </a:xfrm>
        </p:spPr>
        <p:txBody>
          <a:bodyPr>
            <a:normAutofit/>
          </a:bodyPr>
          <a:lstStyle/>
          <a:p>
            <a:r>
              <a:rPr lang="en-US" sz="3672" dirty="0"/>
              <a:t>Beautiful Visualization</a:t>
            </a:r>
          </a:p>
        </p:txBody>
      </p:sp>
      <p:pic>
        <p:nvPicPr>
          <p:cNvPr id="21506" name="Picture 2"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897062"/>
            <a:ext cx="3312178" cy="43521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5" name="Content Placeholder 4"/>
          <p:cNvSpPr>
            <a:spLocks noGrp="1"/>
          </p:cNvSpPr>
          <p:nvPr>
            <p:ph idx="4294967295"/>
          </p:nvPr>
        </p:nvSpPr>
        <p:spPr>
          <a:xfrm>
            <a:off x="5646364" y="1897062"/>
            <a:ext cx="4973884" cy="2439989"/>
          </a:xfrm>
          <a:prstGeom prst="rect">
            <a:avLst/>
          </a:prstGeom>
        </p:spPr>
        <p:txBody>
          <a:bodyPr>
            <a:normAutofit/>
          </a:bodyPr>
          <a:lstStyle/>
          <a:p>
            <a:pPr marL="0" indent="0">
              <a:buNone/>
            </a:pPr>
            <a:r>
              <a:rPr lang="en-US" sz="3672" dirty="0">
                <a:ea typeface="Tahoma" pitchFamily="34" charset="0"/>
                <a:cs typeface="Tahoma" pitchFamily="34" charset="0"/>
              </a:rPr>
              <a:t>Free Chapter</a:t>
            </a:r>
          </a:p>
          <a:p>
            <a:pPr marL="0" indent="0">
              <a:buNone/>
            </a:pPr>
            <a:r>
              <a:rPr lang="en-US" sz="4080" dirty="0"/>
              <a:t>“Once Upon a Stacked Time Series”</a:t>
            </a:r>
          </a:p>
        </p:txBody>
      </p:sp>
    </p:spTree>
    <p:custDataLst>
      <p:tags r:id="rId1"/>
    </p:custDataLst>
    <p:extLst>
      <p:ext uri="{BB962C8B-B14F-4D97-AF65-F5344CB8AC3E}">
        <p14:creationId xmlns:p14="http://schemas.microsoft.com/office/powerpoint/2010/main" val="21398266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visualization design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75437" y="1365250"/>
            <a:ext cx="4419599" cy="993349"/>
          </a:xfrm>
        </p:spPr>
        <p:txBody>
          <a:bodyPr/>
          <a:lstStyle/>
          <a:p>
            <a:pPr marL="0" indent="0" algn="ctr">
              <a:lnSpc>
                <a:spcPct val="150000"/>
              </a:lnSpc>
              <a:buNone/>
            </a:pPr>
            <a:r>
              <a:rPr lang="en-US" dirty="0" smtClean="0"/>
              <a:t>Contrast</a:t>
            </a:r>
          </a:p>
        </p:txBody>
      </p:sp>
      <p:sp>
        <p:nvSpPr>
          <p:cNvPr id="6" name="Title 5"/>
          <p:cNvSpPr>
            <a:spLocks noGrp="1"/>
          </p:cNvSpPr>
          <p:nvPr>
            <p:ph type="title"/>
          </p:nvPr>
        </p:nvSpPr>
        <p:spPr/>
        <p:txBody>
          <a:bodyPr/>
          <a:lstStyle/>
          <a:p>
            <a:r>
              <a:rPr lang="en-US" dirty="0" smtClean="0"/>
              <a:t>Color Design</a:t>
            </a:r>
            <a:endParaRPr lang="en-US" dirty="0"/>
          </a:p>
        </p:txBody>
      </p:sp>
      <p:pic>
        <p:nvPicPr>
          <p:cNvPr id="3" name="Picture 2"/>
          <p:cNvPicPr>
            <a:picLocks noChangeAspect="1"/>
          </p:cNvPicPr>
          <p:nvPr/>
        </p:nvPicPr>
        <p:blipFill>
          <a:blip r:embed="rId2"/>
          <a:stretch>
            <a:fillRect/>
          </a:stretch>
        </p:blipFill>
        <p:spPr>
          <a:xfrm>
            <a:off x="6654799" y="2360186"/>
            <a:ext cx="4191000" cy="3862036"/>
          </a:xfrm>
          <a:prstGeom prst="rect">
            <a:avLst/>
          </a:prstGeom>
        </p:spPr>
      </p:pic>
      <p:sp>
        <p:nvSpPr>
          <p:cNvPr id="8" name="Text Placeholder 6"/>
          <p:cNvSpPr txBox="1">
            <a:spLocks/>
          </p:cNvSpPr>
          <p:nvPr/>
        </p:nvSpPr>
        <p:spPr>
          <a:xfrm>
            <a:off x="427038" y="1365250"/>
            <a:ext cx="4419599" cy="9933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mtClean="0"/>
              <a:t>Complement</a:t>
            </a:r>
            <a:endParaRPr lang="en-US" dirty="0" smtClean="0"/>
          </a:p>
        </p:txBody>
      </p:sp>
      <p:pic>
        <p:nvPicPr>
          <p:cNvPr id="4" name="Picture 3"/>
          <p:cNvPicPr>
            <a:picLocks noChangeAspect="1"/>
          </p:cNvPicPr>
          <p:nvPr/>
        </p:nvPicPr>
        <p:blipFill>
          <a:blip r:embed="rId3"/>
          <a:stretch>
            <a:fillRect/>
          </a:stretch>
        </p:blipFill>
        <p:spPr>
          <a:xfrm>
            <a:off x="579438" y="2453039"/>
            <a:ext cx="4114800" cy="3345255"/>
          </a:xfrm>
          <a:prstGeom prst="rect">
            <a:avLst/>
          </a:prstGeom>
        </p:spPr>
      </p:pic>
    </p:spTree>
    <p:extLst>
      <p:ext uri="{BB962C8B-B14F-4D97-AF65-F5344CB8AC3E}">
        <p14:creationId xmlns:p14="http://schemas.microsoft.com/office/powerpoint/2010/main" val="422801458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Color Design</a:t>
            </a:r>
            <a:endParaRPr lang="en-US" dirty="0"/>
          </a:p>
        </p:txBody>
      </p:sp>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Intentionally awful</a:t>
            </a:r>
            <a:endParaRPr lang="en-US" dirty="0"/>
          </a:p>
        </p:txBody>
      </p:sp>
      <p:pic>
        <p:nvPicPr>
          <p:cNvPr id="1026" name="Picture 2" descr="Republican version of the House Democrat Health Care 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1212849"/>
            <a:ext cx="7170738" cy="552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258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Using a hue wheel</a:t>
            </a:r>
          </a:p>
          <a:p>
            <a:endParaRPr lang="en-US" sz="2800" dirty="0" smtClean="0">
              <a:latin typeface="Segoe WP" pitchFamily="34" charset="0"/>
            </a:endParaRPr>
          </a:p>
        </p:txBody>
      </p:sp>
      <p:pic>
        <p:nvPicPr>
          <p:cNvPr id="2" name="Picture 1"/>
          <p:cNvPicPr>
            <a:picLocks noChangeAspect="1"/>
          </p:cNvPicPr>
          <p:nvPr/>
        </p:nvPicPr>
        <p:blipFill>
          <a:blip r:embed="rId2"/>
          <a:stretch>
            <a:fillRect/>
          </a:stretch>
        </p:blipFill>
        <p:spPr>
          <a:xfrm>
            <a:off x="6930256" y="1212848"/>
            <a:ext cx="4882489" cy="4570413"/>
          </a:xfrm>
          <a:prstGeom prst="rect">
            <a:avLst/>
          </a:prstGeom>
        </p:spPr>
      </p:pic>
    </p:spTree>
    <p:extLst>
      <p:ext uri="{BB962C8B-B14F-4D97-AF65-F5344CB8AC3E}">
        <p14:creationId xmlns:p14="http://schemas.microsoft.com/office/powerpoint/2010/main" val="24467966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Online color tools</a:t>
            </a:r>
          </a:p>
          <a:p>
            <a:endParaRPr lang="en-US" sz="2800" dirty="0" smtClean="0">
              <a:latin typeface="Segoe WP" pitchFamily="34" charset="0"/>
            </a:endParaRPr>
          </a:p>
        </p:txBody>
      </p:sp>
      <p:sp>
        <p:nvSpPr>
          <p:cNvPr id="9" name="TextBox 8"/>
          <p:cNvSpPr txBox="1"/>
          <p:nvPr/>
        </p:nvSpPr>
        <p:spPr>
          <a:xfrm>
            <a:off x="420298" y="5913950"/>
            <a:ext cx="5878514" cy="461665"/>
          </a:xfrm>
          <a:prstGeom prst="rect">
            <a:avLst/>
          </a:prstGeom>
          <a:noFill/>
        </p:spPr>
        <p:txBody>
          <a:bodyPr wrap="square" rtlCol="0">
            <a:spAutoFit/>
          </a:bodyPr>
          <a:lstStyle/>
          <a:p>
            <a:r>
              <a:rPr lang="en-US" sz="2400" dirty="0">
                <a:latin typeface="Segoe WP" pitchFamily="34" charset="0"/>
              </a:rPr>
              <a:t>http://colorschemedesigner.com/csd-3.5/</a:t>
            </a:r>
            <a:endParaRPr lang="en-US" sz="2400" dirty="0" smtClean="0">
              <a:latin typeface="Segoe WP" pitchFamily="34" charset="0"/>
            </a:endParaRPr>
          </a:p>
        </p:txBody>
      </p:sp>
      <p:pic>
        <p:nvPicPr>
          <p:cNvPr id="3" name="Picture 2"/>
          <p:cNvPicPr>
            <a:picLocks noChangeAspect="1"/>
          </p:cNvPicPr>
          <p:nvPr/>
        </p:nvPicPr>
        <p:blipFill>
          <a:blip r:embed="rId2"/>
          <a:stretch>
            <a:fillRect/>
          </a:stretch>
        </p:blipFill>
        <p:spPr>
          <a:xfrm>
            <a:off x="6539721" y="1439862"/>
            <a:ext cx="4961909" cy="4936764"/>
          </a:xfrm>
          <a:prstGeom prst="rect">
            <a:avLst/>
          </a:prstGeom>
        </p:spPr>
      </p:pic>
    </p:spTree>
    <p:extLst>
      <p:ext uri="{BB962C8B-B14F-4D97-AF65-F5344CB8AC3E}">
        <p14:creationId xmlns:p14="http://schemas.microsoft.com/office/powerpoint/2010/main" val="29333822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Minimize textual information</a:t>
            </a:r>
            <a:endParaRPr lang="en-US" dirty="0"/>
          </a:p>
        </p:txBody>
      </p:sp>
      <p:sp>
        <p:nvSpPr>
          <p:cNvPr id="3" name="Title 2"/>
          <p:cNvSpPr>
            <a:spLocks noGrp="1"/>
          </p:cNvSpPr>
          <p:nvPr>
            <p:ph type="title"/>
          </p:nvPr>
        </p:nvSpPr>
        <p:spPr/>
        <p:txBody>
          <a:bodyPr/>
          <a:lstStyle/>
          <a:p>
            <a:r>
              <a:rPr lang="en-US" dirty="0" smtClean="0"/>
              <a:t>Text</a:t>
            </a:r>
            <a:endParaRPr lang="en-US" dirty="0"/>
          </a:p>
        </p:txBody>
      </p:sp>
      <p:pic>
        <p:nvPicPr>
          <p:cNvPr id="5" name="Picture 4"/>
          <p:cNvPicPr>
            <a:picLocks noChangeAspect="1"/>
          </p:cNvPicPr>
          <p:nvPr/>
        </p:nvPicPr>
        <p:blipFill>
          <a:blip r:embed="rId2"/>
          <a:stretch>
            <a:fillRect/>
          </a:stretch>
        </p:blipFill>
        <p:spPr>
          <a:xfrm>
            <a:off x="427037" y="2125662"/>
            <a:ext cx="11209383" cy="4191000"/>
          </a:xfrm>
          <a:prstGeom prst="rect">
            <a:avLst/>
          </a:prstGeom>
        </p:spPr>
      </p:pic>
    </p:spTree>
    <p:extLst>
      <p:ext uri="{BB962C8B-B14F-4D97-AF65-F5344CB8AC3E}">
        <p14:creationId xmlns:p14="http://schemas.microsoft.com/office/powerpoint/2010/main" val="39257463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2.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3.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4.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5.xml><?xml version="1.0" encoding="utf-8"?>
<p:tagLst xmlns:a="http://schemas.openxmlformats.org/drawingml/2006/main" xmlns:r="http://schemas.openxmlformats.org/officeDocument/2006/relationships" xmlns:p="http://schemas.openxmlformats.org/presentationml/2006/main">
  <p:tag name="TIMING" val="|2.2|2.6|1.4|0.4|1|0.7|1.4|0.7|0.9|0.7"/>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12a172fe-0250-434a-85cf-03b10810c5e5"/>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230e9df3-be65-4c73-a93b-d1236ebd677e"/>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7746</TotalTime>
  <Words>1607</Words>
  <Application>Microsoft Office PowerPoint</Application>
  <PresentationFormat>Custom</PresentationFormat>
  <Paragraphs>204</Paragraphs>
  <Slides>37</Slides>
  <Notes>13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37</vt:i4>
      </vt:variant>
    </vt:vector>
  </HeadingPairs>
  <TitlesOfParts>
    <vt:vector size="51" baseType="lpstr">
      <vt:lpstr>Arial</vt:lpstr>
      <vt:lpstr>Avenir LT Pro 45 Book</vt:lpstr>
      <vt:lpstr>Consolas</vt:lpstr>
      <vt:lpstr>Franchise</vt:lpstr>
      <vt:lpstr>MatthiasFont</vt:lpstr>
      <vt:lpstr>ＭＳ Ｐゴシック</vt:lpstr>
      <vt:lpstr>Segoe UI</vt:lpstr>
      <vt:lpstr>Segoe UI Black</vt:lpstr>
      <vt:lpstr>Segoe UI Light</vt:lpstr>
      <vt:lpstr>Segoe WP</vt:lpstr>
      <vt:lpstr>Tahoma</vt:lpstr>
      <vt:lpstr>5-30629_Build_Template_WHITE</vt:lpstr>
      <vt:lpstr>LIGHT COLOR TEMPLATE</vt:lpstr>
      <vt:lpstr>5-30629_Build_Template_DARK BLUE</vt:lpstr>
      <vt:lpstr>Information Visualization  Session 4: Tell Your Story  </vt:lpstr>
      <vt:lpstr>  Speaker</vt:lpstr>
      <vt:lpstr>  Agenda</vt:lpstr>
      <vt:lpstr>visualization design</vt:lpstr>
      <vt:lpstr>Color Design</vt:lpstr>
      <vt:lpstr>Color Design</vt:lpstr>
      <vt:lpstr>Color Design</vt:lpstr>
      <vt:lpstr>Color Design</vt:lpstr>
      <vt:lpstr>Text</vt:lpstr>
      <vt:lpstr>Text - fonts</vt:lpstr>
      <vt:lpstr>Text - fonts</vt:lpstr>
      <vt:lpstr>layout</vt:lpstr>
      <vt:lpstr>layout</vt:lpstr>
      <vt:lpstr>layout</vt:lpstr>
      <vt:lpstr>Start at the end</vt:lpstr>
      <vt:lpstr>interactive visualizations</vt:lpstr>
      <vt:lpstr>Layering Data With Interaction</vt:lpstr>
      <vt:lpstr>Layering Data With Interaction</vt:lpstr>
      <vt:lpstr>Layering Data With Interaction</vt:lpstr>
      <vt:lpstr>Layering Data With Interaction</vt:lpstr>
      <vt:lpstr>Features of Interactive Visualizations</vt:lpstr>
      <vt:lpstr>Adding Interaction To A Visualization</vt:lpstr>
      <vt:lpstr>Pros of Interactive Visualizations</vt:lpstr>
      <vt:lpstr>Cons of Interactive Visualizations</vt:lpstr>
      <vt:lpstr>Interactive Visualization Team</vt:lpstr>
      <vt:lpstr>Alternative to Interactive Visualizations</vt:lpstr>
      <vt:lpstr>choosing a visual for promotion</vt:lpstr>
      <vt:lpstr>Sharing through social media</vt:lpstr>
      <vt:lpstr>defending your visualization</vt:lpstr>
      <vt:lpstr>Defending – Show Your Work</vt:lpstr>
      <vt:lpstr>Defending – Ready To Be Wrong</vt:lpstr>
      <vt:lpstr>Where to go from here?</vt:lpstr>
      <vt:lpstr>Edward Tufte</vt:lpstr>
      <vt:lpstr>Ben Fry</vt:lpstr>
      <vt:lpstr>Nathan Yau</vt:lpstr>
      <vt:lpstr>Nate Silver</vt:lpstr>
      <vt:lpstr>Beautiful Visualization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76</cp:revision>
  <dcterms:created xsi:type="dcterms:W3CDTF">2015-04-24T00:11:16Z</dcterms:created>
  <dcterms:modified xsi:type="dcterms:W3CDTF">2015-11-07T01:46:53Z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